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91" r:id="rId1"/>
  </p:sldMasterIdLst>
  <p:notesMasterIdLst>
    <p:notesMasterId r:id="rId12"/>
  </p:notesMasterIdLst>
  <p:handoutMasterIdLst>
    <p:handoutMasterId r:id="rId13"/>
  </p:handoutMasterIdLst>
  <p:sldIdLst>
    <p:sldId id="257" r:id="rId2"/>
    <p:sldId id="270" r:id="rId3"/>
    <p:sldId id="258" r:id="rId4"/>
    <p:sldId id="271" r:id="rId5"/>
    <p:sldId id="272" r:id="rId6"/>
    <p:sldId id="273" r:id="rId7"/>
    <p:sldId id="274" r:id="rId8"/>
    <p:sldId id="275" r:id="rId9"/>
    <p:sldId id="276" r:id="rId10"/>
    <p:sldId id="27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D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529" autoAdjust="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0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5BFF2-36B0-40CE-983F-64CA5BF905E6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4A4F617-7A30-41D4-AB86-5D833C98E1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74801A-CACC-46E2-B8AA-437C9E8A750C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9A179D-2D27-49E2-B022-8EDDA2EFE68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sz="1200" i="1" dirty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«Рисунки» в заполнителе, чтобы вставить изображение.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1B9A179D-2D27-49E2-B022-8EDDA2EFE68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422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745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543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80CA05-2CA9-48C2-A2A2-F70EC9B7976F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87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A58D3D-3011-410D-B5E8-9AA1758E7836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52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 rtlCol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42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DCF8B90-C5EE-4840-9D92-1C12066C774B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Добавить нижний колонтитул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579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3/27/2024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722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0B65557-1451-43E1-9AE5-4BF1475D4D1F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Добавить нижний колонтитул</a:t>
            </a:r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36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BD460F-BF29-45B1-9B3A-A20D54FADEC1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Добавить нижний колонтитул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79566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75D3081-5B82-4D9C-864E-0FF48C8922DF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42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24F1F8F-3FA7-4DE2-BFC3-204A60A31AF6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Добавить нижний колонтитул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95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144496B-DA29-42D1-8823-4C2E233F6E2C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r>
              <a:rPr lang="ru-RU"/>
              <a:t>Добавить нижний колонтитул</a:t>
            </a:r>
            <a:endParaRPr lang="ru-RU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25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fld id="{140575E8-20DE-4252-9577-F47C50C1B37A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31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fld id="{29BD460F-BF29-45B1-9B3A-A20D54FADEC1}" type="datetime1">
              <a:rPr lang="ru-RU" smtClean="0"/>
              <a:t>27.03.2024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r>
              <a:rPr lang="ru-RU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AA6412D-4004-425F-83C6-A4D0F2FC4C8B}"/>
              </a:ext>
            </a:extLst>
          </p:cNvPr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4330543-DAFC-4723-8697-35784A3A127E}"/>
              </a:ext>
            </a:extLst>
          </p:cNvPr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F584EE5-4326-4A0E-8FB1-CE514110F753}"/>
              </a:ext>
            </a:extLst>
          </p:cNvPr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82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  <p:sldLayoutId id="214748400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1" y="1655805"/>
            <a:ext cx="5120640" cy="2778099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dirty="0" smtClean="0"/>
              <a:t>Автомобили на водородном топливе: преимущества и недостатки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23227" t="1691" r="37051" b="-1691"/>
          <a:stretch/>
        </p:blipFill>
        <p:spPr>
          <a:xfrm>
            <a:off x="6743703" y="-3872"/>
            <a:ext cx="5448297" cy="6858000"/>
          </a:xfr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sz="1600" dirty="0"/>
              <a:t>Автор</a:t>
            </a:r>
            <a:r>
              <a:rPr lang="en-US" sz="1600" dirty="0"/>
              <a:t>:</a:t>
            </a:r>
            <a:r>
              <a:rPr lang="ru-RU" sz="1600" dirty="0"/>
              <a:t> Щедрина Анастасия Романовна</a:t>
            </a:r>
          </a:p>
          <a:p>
            <a:pPr rtl="0"/>
            <a:r>
              <a:rPr lang="ru-RU" sz="1600" dirty="0"/>
              <a:t>Руководитель</a:t>
            </a:r>
            <a:r>
              <a:rPr lang="en-US" sz="1600" dirty="0"/>
              <a:t>:</a:t>
            </a:r>
            <a:r>
              <a:rPr lang="ru-RU" sz="1600" dirty="0"/>
              <a:t> Аверьянов Алексей Станиславович </a:t>
            </a:r>
          </a:p>
        </p:txBody>
      </p:sp>
    </p:spTree>
    <p:extLst>
      <p:ext uri="{BB962C8B-B14F-4D97-AF65-F5344CB8AC3E}">
        <p14:creationId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80F6A04-B999-498A-842C-2B234638CD98}"/>
              </a:ext>
            </a:extLst>
          </p:cNvPr>
          <p:cNvSpPr/>
          <p:nvPr/>
        </p:nvSpPr>
        <p:spPr>
          <a:xfrm>
            <a:off x="7835316" y="0"/>
            <a:ext cx="4356683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EED4518-D011-425A-B403-7E7BF7CF9B2A}"/>
              </a:ext>
            </a:extLst>
          </p:cNvPr>
          <p:cNvSpPr/>
          <p:nvPr/>
        </p:nvSpPr>
        <p:spPr>
          <a:xfrm>
            <a:off x="-37593" y="0"/>
            <a:ext cx="10125512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86A1F2-2D07-4EA7-9478-8A7F92C2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28" y="381471"/>
            <a:ext cx="5651000" cy="2420451"/>
          </a:xfrm>
          <a:custGeom>
            <a:avLst/>
            <a:gdLst>
              <a:gd name="connsiteX0" fmla="*/ 0 w 5651000"/>
              <a:gd name="connsiteY0" fmla="*/ 0 h 2420451"/>
              <a:gd name="connsiteX1" fmla="*/ 678120 w 5651000"/>
              <a:gd name="connsiteY1" fmla="*/ 0 h 2420451"/>
              <a:gd name="connsiteX2" fmla="*/ 1073690 w 5651000"/>
              <a:gd name="connsiteY2" fmla="*/ 0 h 2420451"/>
              <a:gd name="connsiteX3" fmla="*/ 1582280 w 5651000"/>
              <a:gd name="connsiteY3" fmla="*/ 0 h 2420451"/>
              <a:gd name="connsiteX4" fmla="*/ 1977850 w 5651000"/>
              <a:gd name="connsiteY4" fmla="*/ 0 h 2420451"/>
              <a:gd name="connsiteX5" fmla="*/ 2655970 w 5651000"/>
              <a:gd name="connsiteY5" fmla="*/ 0 h 2420451"/>
              <a:gd name="connsiteX6" fmla="*/ 3221070 w 5651000"/>
              <a:gd name="connsiteY6" fmla="*/ 0 h 2420451"/>
              <a:gd name="connsiteX7" fmla="*/ 3786170 w 5651000"/>
              <a:gd name="connsiteY7" fmla="*/ 0 h 2420451"/>
              <a:gd name="connsiteX8" fmla="*/ 4351270 w 5651000"/>
              <a:gd name="connsiteY8" fmla="*/ 0 h 2420451"/>
              <a:gd name="connsiteX9" fmla="*/ 4859860 w 5651000"/>
              <a:gd name="connsiteY9" fmla="*/ 0 h 2420451"/>
              <a:gd name="connsiteX10" fmla="*/ 5651000 w 5651000"/>
              <a:gd name="connsiteY10" fmla="*/ 0 h 2420451"/>
              <a:gd name="connsiteX11" fmla="*/ 5651000 w 5651000"/>
              <a:gd name="connsiteY11" fmla="*/ 508295 h 2420451"/>
              <a:gd name="connsiteX12" fmla="*/ 5651000 w 5651000"/>
              <a:gd name="connsiteY12" fmla="*/ 919771 h 2420451"/>
              <a:gd name="connsiteX13" fmla="*/ 5651000 w 5651000"/>
              <a:gd name="connsiteY13" fmla="*/ 1355453 h 2420451"/>
              <a:gd name="connsiteX14" fmla="*/ 5651000 w 5651000"/>
              <a:gd name="connsiteY14" fmla="*/ 1863747 h 2420451"/>
              <a:gd name="connsiteX15" fmla="*/ 5651000 w 5651000"/>
              <a:gd name="connsiteY15" fmla="*/ 2420451 h 2420451"/>
              <a:gd name="connsiteX16" fmla="*/ 5198920 w 5651000"/>
              <a:gd name="connsiteY16" fmla="*/ 2420451 h 2420451"/>
              <a:gd name="connsiteX17" fmla="*/ 4577310 w 5651000"/>
              <a:gd name="connsiteY17" fmla="*/ 2420451 h 2420451"/>
              <a:gd name="connsiteX18" fmla="*/ 4068720 w 5651000"/>
              <a:gd name="connsiteY18" fmla="*/ 2420451 h 2420451"/>
              <a:gd name="connsiteX19" fmla="*/ 3503620 w 5651000"/>
              <a:gd name="connsiteY19" fmla="*/ 2420451 h 2420451"/>
              <a:gd name="connsiteX20" fmla="*/ 2938520 w 5651000"/>
              <a:gd name="connsiteY20" fmla="*/ 2420451 h 2420451"/>
              <a:gd name="connsiteX21" fmla="*/ 2260400 w 5651000"/>
              <a:gd name="connsiteY21" fmla="*/ 2420451 h 2420451"/>
              <a:gd name="connsiteX22" fmla="*/ 1864830 w 5651000"/>
              <a:gd name="connsiteY22" fmla="*/ 2420451 h 2420451"/>
              <a:gd name="connsiteX23" fmla="*/ 1243220 w 5651000"/>
              <a:gd name="connsiteY23" fmla="*/ 2420451 h 2420451"/>
              <a:gd name="connsiteX24" fmla="*/ 847650 w 5651000"/>
              <a:gd name="connsiteY24" fmla="*/ 2420451 h 2420451"/>
              <a:gd name="connsiteX25" fmla="*/ 0 w 5651000"/>
              <a:gd name="connsiteY25" fmla="*/ 2420451 h 2420451"/>
              <a:gd name="connsiteX26" fmla="*/ 0 w 5651000"/>
              <a:gd name="connsiteY26" fmla="*/ 1984770 h 2420451"/>
              <a:gd name="connsiteX27" fmla="*/ 0 w 5651000"/>
              <a:gd name="connsiteY27" fmla="*/ 1452271 h 2420451"/>
              <a:gd name="connsiteX28" fmla="*/ 0 w 5651000"/>
              <a:gd name="connsiteY28" fmla="*/ 1040794 h 2420451"/>
              <a:gd name="connsiteX29" fmla="*/ 0 w 5651000"/>
              <a:gd name="connsiteY29" fmla="*/ 556704 h 2420451"/>
              <a:gd name="connsiteX30" fmla="*/ 0 w 5651000"/>
              <a:gd name="connsiteY30" fmla="*/ 0 h 2420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51000" h="2420451" fill="none" extrusionOk="0">
                <a:moveTo>
                  <a:pt x="0" y="0"/>
                </a:moveTo>
                <a:cubicBezTo>
                  <a:pt x="165367" y="-13068"/>
                  <a:pt x="358452" y="19222"/>
                  <a:pt x="678120" y="0"/>
                </a:cubicBezTo>
                <a:cubicBezTo>
                  <a:pt x="997788" y="-19222"/>
                  <a:pt x="941089" y="8174"/>
                  <a:pt x="1073690" y="0"/>
                </a:cubicBezTo>
                <a:cubicBezTo>
                  <a:pt x="1206291" y="-8174"/>
                  <a:pt x="1369773" y="28470"/>
                  <a:pt x="1582280" y="0"/>
                </a:cubicBezTo>
                <a:cubicBezTo>
                  <a:pt x="1794787" y="-28470"/>
                  <a:pt x="1892729" y="45204"/>
                  <a:pt x="1977850" y="0"/>
                </a:cubicBezTo>
                <a:cubicBezTo>
                  <a:pt x="2062971" y="-45204"/>
                  <a:pt x="2409753" y="65009"/>
                  <a:pt x="2655970" y="0"/>
                </a:cubicBezTo>
                <a:cubicBezTo>
                  <a:pt x="2902187" y="-65009"/>
                  <a:pt x="3044468" y="65309"/>
                  <a:pt x="3221070" y="0"/>
                </a:cubicBezTo>
                <a:cubicBezTo>
                  <a:pt x="3397672" y="-65309"/>
                  <a:pt x="3629303" y="7745"/>
                  <a:pt x="3786170" y="0"/>
                </a:cubicBezTo>
                <a:cubicBezTo>
                  <a:pt x="3943037" y="-7745"/>
                  <a:pt x="4183469" y="33158"/>
                  <a:pt x="4351270" y="0"/>
                </a:cubicBezTo>
                <a:cubicBezTo>
                  <a:pt x="4519071" y="-33158"/>
                  <a:pt x="4683146" y="41652"/>
                  <a:pt x="4859860" y="0"/>
                </a:cubicBezTo>
                <a:cubicBezTo>
                  <a:pt x="5036574" y="-41652"/>
                  <a:pt x="5467780" y="38568"/>
                  <a:pt x="5651000" y="0"/>
                </a:cubicBezTo>
                <a:cubicBezTo>
                  <a:pt x="5688952" y="223613"/>
                  <a:pt x="5628047" y="282487"/>
                  <a:pt x="5651000" y="508295"/>
                </a:cubicBezTo>
                <a:cubicBezTo>
                  <a:pt x="5673953" y="734104"/>
                  <a:pt x="5610995" y="812642"/>
                  <a:pt x="5651000" y="919771"/>
                </a:cubicBezTo>
                <a:cubicBezTo>
                  <a:pt x="5691005" y="1026900"/>
                  <a:pt x="5647457" y="1208857"/>
                  <a:pt x="5651000" y="1355453"/>
                </a:cubicBezTo>
                <a:cubicBezTo>
                  <a:pt x="5654543" y="1502049"/>
                  <a:pt x="5644647" y="1634801"/>
                  <a:pt x="5651000" y="1863747"/>
                </a:cubicBezTo>
                <a:cubicBezTo>
                  <a:pt x="5657353" y="2092693"/>
                  <a:pt x="5631675" y="2270720"/>
                  <a:pt x="5651000" y="2420451"/>
                </a:cubicBezTo>
                <a:cubicBezTo>
                  <a:pt x="5551053" y="2432457"/>
                  <a:pt x="5347896" y="2379721"/>
                  <a:pt x="5198920" y="2420451"/>
                </a:cubicBezTo>
                <a:cubicBezTo>
                  <a:pt x="5049944" y="2461181"/>
                  <a:pt x="4883032" y="2405317"/>
                  <a:pt x="4577310" y="2420451"/>
                </a:cubicBezTo>
                <a:cubicBezTo>
                  <a:pt x="4271588" y="2435585"/>
                  <a:pt x="4258060" y="2394666"/>
                  <a:pt x="4068720" y="2420451"/>
                </a:cubicBezTo>
                <a:cubicBezTo>
                  <a:pt x="3879380" y="2446236"/>
                  <a:pt x="3635237" y="2393797"/>
                  <a:pt x="3503620" y="2420451"/>
                </a:cubicBezTo>
                <a:cubicBezTo>
                  <a:pt x="3372003" y="2447105"/>
                  <a:pt x="3099420" y="2380057"/>
                  <a:pt x="2938520" y="2420451"/>
                </a:cubicBezTo>
                <a:cubicBezTo>
                  <a:pt x="2777620" y="2460845"/>
                  <a:pt x="2535657" y="2360240"/>
                  <a:pt x="2260400" y="2420451"/>
                </a:cubicBezTo>
                <a:cubicBezTo>
                  <a:pt x="1985143" y="2480662"/>
                  <a:pt x="1960443" y="2396011"/>
                  <a:pt x="1864830" y="2420451"/>
                </a:cubicBezTo>
                <a:cubicBezTo>
                  <a:pt x="1769217" y="2444891"/>
                  <a:pt x="1461143" y="2419395"/>
                  <a:pt x="1243220" y="2420451"/>
                </a:cubicBezTo>
                <a:cubicBezTo>
                  <a:pt x="1025297" y="2421507"/>
                  <a:pt x="1030114" y="2419509"/>
                  <a:pt x="847650" y="2420451"/>
                </a:cubicBezTo>
                <a:cubicBezTo>
                  <a:pt x="665186" y="2421393"/>
                  <a:pt x="210683" y="2379337"/>
                  <a:pt x="0" y="2420451"/>
                </a:cubicBezTo>
                <a:cubicBezTo>
                  <a:pt x="-51924" y="2311969"/>
                  <a:pt x="17734" y="2193059"/>
                  <a:pt x="0" y="1984770"/>
                </a:cubicBezTo>
                <a:cubicBezTo>
                  <a:pt x="-17734" y="1776481"/>
                  <a:pt x="17136" y="1701671"/>
                  <a:pt x="0" y="1452271"/>
                </a:cubicBezTo>
                <a:cubicBezTo>
                  <a:pt x="-17136" y="1202871"/>
                  <a:pt x="29420" y="1143407"/>
                  <a:pt x="0" y="1040794"/>
                </a:cubicBezTo>
                <a:cubicBezTo>
                  <a:pt x="-29420" y="938181"/>
                  <a:pt x="22991" y="705414"/>
                  <a:pt x="0" y="556704"/>
                </a:cubicBezTo>
                <a:cubicBezTo>
                  <a:pt x="-22991" y="407994"/>
                  <a:pt x="10689" y="241510"/>
                  <a:pt x="0" y="0"/>
                </a:cubicBezTo>
                <a:close/>
              </a:path>
              <a:path w="5651000" h="2420451" stroke="0" extrusionOk="0">
                <a:moveTo>
                  <a:pt x="0" y="0"/>
                </a:moveTo>
                <a:cubicBezTo>
                  <a:pt x="235407" y="-40227"/>
                  <a:pt x="488523" y="8970"/>
                  <a:pt x="621610" y="0"/>
                </a:cubicBezTo>
                <a:cubicBezTo>
                  <a:pt x="754697" y="-8970"/>
                  <a:pt x="1046735" y="17517"/>
                  <a:pt x="1186710" y="0"/>
                </a:cubicBezTo>
                <a:cubicBezTo>
                  <a:pt x="1326685" y="-17517"/>
                  <a:pt x="1443543" y="13464"/>
                  <a:pt x="1638790" y="0"/>
                </a:cubicBezTo>
                <a:cubicBezTo>
                  <a:pt x="1834037" y="-13464"/>
                  <a:pt x="1904204" y="59455"/>
                  <a:pt x="2147380" y="0"/>
                </a:cubicBezTo>
                <a:cubicBezTo>
                  <a:pt x="2390556" y="-59455"/>
                  <a:pt x="2405702" y="30517"/>
                  <a:pt x="2599460" y="0"/>
                </a:cubicBezTo>
                <a:cubicBezTo>
                  <a:pt x="2793218" y="-30517"/>
                  <a:pt x="2990272" y="67808"/>
                  <a:pt x="3221070" y="0"/>
                </a:cubicBezTo>
                <a:cubicBezTo>
                  <a:pt x="3451868" y="-67808"/>
                  <a:pt x="3480672" y="10131"/>
                  <a:pt x="3673150" y="0"/>
                </a:cubicBezTo>
                <a:cubicBezTo>
                  <a:pt x="3865628" y="-10131"/>
                  <a:pt x="3945183" y="25437"/>
                  <a:pt x="4068720" y="0"/>
                </a:cubicBezTo>
                <a:cubicBezTo>
                  <a:pt x="4192257" y="-25437"/>
                  <a:pt x="4608007" y="80052"/>
                  <a:pt x="4746840" y="0"/>
                </a:cubicBezTo>
                <a:cubicBezTo>
                  <a:pt x="4885673" y="-80052"/>
                  <a:pt x="5328647" y="108467"/>
                  <a:pt x="5651000" y="0"/>
                </a:cubicBezTo>
                <a:cubicBezTo>
                  <a:pt x="5697394" y="169503"/>
                  <a:pt x="5637772" y="259176"/>
                  <a:pt x="5651000" y="459886"/>
                </a:cubicBezTo>
                <a:cubicBezTo>
                  <a:pt x="5664228" y="660596"/>
                  <a:pt x="5636507" y="775421"/>
                  <a:pt x="5651000" y="895567"/>
                </a:cubicBezTo>
                <a:cubicBezTo>
                  <a:pt x="5665493" y="1015713"/>
                  <a:pt x="5630837" y="1151607"/>
                  <a:pt x="5651000" y="1379657"/>
                </a:cubicBezTo>
                <a:cubicBezTo>
                  <a:pt x="5671163" y="1607707"/>
                  <a:pt x="5625818" y="1691951"/>
                  <a:pt x="5651000" y="1839543"/>
                </a:cubicBezTo>
                <a:cubicBezTo>
                  <a:pt x="5676182" y="1987135"/>
                  <a:pt x="5643912" y="2276542"/>
                  <a:pt x="5651000" y="2420451"/>
                </a:cubicBezTo>
                <a:cubicBezTo>
                  <a:pt x="5409759" y="2473969"/>
                  <a:pt x="5261215" y="2391638"/>
                  <a:pt x="5029390" y="2420451"/>
                </a:cubicBezTo>
                <a:cubicBezTo>
                  <a:pt x="4797565" y="2449264"/>
                  <a:pt x="4729169" y="2389387"/>
                  <a:pt x="4520800" y="2420451"/>
                </a:cubicBezTo>
                <a:cubicBezTo>
                  <a:pt x="4312431" y="2451515"/>
                  <a:pt x="4178252" y="2396586"/>
                  <a:pt x="3955700" y="2420451"/>
                </a:cubicBezTo>
                <a:cubicBezTo>
                  <a:pt x="3733148" y="2444316"/>
                  <a:pt x="3602306" y="2375531"/>
                  <a:pt x="3447110" y="2420451"/>
                </a:cubicBezTo>
                <a:cubicBezTo>
                  <a:pt x="3291914" y="2465371"/>
                  <a:pt x="3065268" y="2362728"/>
                  <a:pt x="2938520" y="2420451"/>
                </a:cubicBezTo>
                <a:cubicBezTo>
                  <a:pt x="2811772" y="2478174"/>
                  <a:pt x="2711623" y="2399135"/>
                  <a:pt x="2542950" y="2420451"/>
                </a:cubicBezTo>
                <a:cubicBezTo>
                  <a:pt x="2374277" y="2441767"/>
                  <a:pt x="2012720" y="2394720"/>
                  <a:pt x="1864830" y="2420451"/>
                </a:cubicBezTo>
                <a:cubicBezTo>
                  <a:pt x="1716940" y="2446182"/>
                  <a:pt x="1444890" y="2419615"/>
                  <a:pt x="1299730" y="2420451"/>
                </a:cubicBezTo>
                <a:cubicBezTo>
                  <a:pt x="1154570" y="2421287"/>
                  <a:pt x="1063400" y="2400888"/>
                  <a:pt x="904160" y="2420451"/>
                </a:cubicBezTo>
                <a:cubicBezTo>
                  <a:pt x="744920" y="2440014"/>
                  <a:pt x="254992" y="2402517"/>
                  <a:pt x="0" y="2420451"/>
                </a:cubicBezTo>
                <a:cubicBezTo>
                  <a:pt x="-3818" y="2178803"/>
                  <a:pt x="28656" y="2094194"/>
                  <a:pt x="0" y="1912156"/>
                </a:cubicBezTo>
                <a:cubicBezTo>
                  <a:pt x="-28656" y="1730118"/>
                  <a:pt x="45495" y="1652258"/>
                  <a:pt x="0" y="1428066"/>
                </a:cubicBezTo>
                <a:cubicBezTo>
                  <a:pt x="-45495" y="1203874"/>
                  <a:pt x="2646" y="1105937"/>
                  <a:pt x="0" y="1016589"/>
                </a:cubicBezTo>
                <a:cubicBezTo>
                  <a:pt x="-2646" y="927241"/>
                  <a:pt x="45850" y="647711"/>
                  <a:pt x="0" y="484090"/>
                </a:cubicBezTo>
                <a:cubicBezTo>
                  <a:pt x="-45850" y="320469"/>
                  <a:pt x="57477" y="222504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3105414354"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ru-RU" dirty="0"/>
              <a:t>Развитие водородной энергетики — перспективное направление для России, в связи с тенденцией перевода автопарка страны на экологически чистое топливо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xmlns="" id="{76D29D25-9CEC-410E-B0AE-9B1C1C541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657" y="3368423"/>
            <a:ext cx="5925734" cy="3108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93552189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1FAF87DF-4519-488C-99B1-BF0EBE5BD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Водородный транспорт — это различные транспортные средства, использующие в качестве топлива водород.</a:t>
            </a:r>
            <a:endParaRPr lang="ru-RU" dirty="0"/>
          </a:p>
        </p:txBody>
      </p:sp>
      <p:pic>
        <p:nvPicPr>
          <p:cNvPr id="1026" name="Picture 2" descr="Что из себя представляет водородный транспорт на самом деле? — РОССИЙСКАЯ  АКАДЕМИЯ ТРАНСПОРТА">
            <a:extLst>
              <a:ext uri="{FF2B5EF4-FFF2-40B4-BE49-F238E27FC236}">
                <a16:creationId xmlns:a16="http://schemas.microsoft.com/office/drawing/2014/main" xmlns="" id="{7241E2AA-50F8-479E-BCDB-5A2F86D60E8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738" y="3243365"/>
            <a:ext cx="4270375" cy="2396920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Водородные автомобили: есть ли у них будущее">
            <a:extLst>
              <a:ext uri="{FF2B5EF4-FFF2-40B4-BE49-F238E27FC236}">
                <a16:creationId xmlns:a16="http://schemas.microsoft.com/office/drawing/2014/main" xmlns="" id="{AEB7824B-5D3D-49FE-9F07-4D331C9CF5FA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3243364"/>
            <a:ext cx="4614071" cy="2396919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433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История</a:t>
            </a:r>
          </a:p>
        </p:txBody>
      </p:sp>
      <p:pic>
        <p:nvPicPr>
          <p:cNvPr id="2050" name="Picture 2" descr="Москвич-412 на водородном топливе: 1976-й год">
            <a:extLst>
              <a:ext uri="{FF2B5EF4-FFF2-40B4-BE49-F238E27FC236}">
                <a16:creationId xmlns:a16="http://schemas.microsoft.com/office/drawing/2014/main" xmlns="" id="{B0806281-B88B-4E35-A51B-F74F2DBE7A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003" y="2630036"/>
            <a:ext cx="4818601" cy="3101975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осквич-412 на водородном топливе: 1976-й год — «История  автомобилестроения» на DRIVE2">
            <a:extLst>
              <a:ext uri="{FF2B5EF4-FFF2-40B4-BE49-F238E27FC236}">
                <a16:creationId xmlns:a16="http://schemas.microsoft.com/office/drawing/2014/main" xmlns="" id="{5D28444A-B1CD-4150-9281-6980C77E4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347" y="2630036"/>
            <a:ext cx="4818601" cy="3101975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C777288-62D9-411E-B04D-F665967F5736}"/>
              </a:ext>
            </a:extLst>
          </p:cNvPr>
          <p:cNvSpPr txBox="1"/>
          <p:nvPr/>
        </p:nvSpPr>
        <p:spPr>
          <a:xfrm>
            <a:off x="3432495" y="5889155"/>
            <a:ext cx="5327009" cy="369332"/>
          </a:xfrm>
          <a:custGeom>
            <a:avLst/>
            <a:gdLst>
              <a:gd name="connsiteX0" fmla="*/ 0 w 5327009"/>
              <a:gd name="connsiteY0" fmla="*/ 0 h 369332"/>
              <a:gd name="connsiteX1" fmla="*/ 612606 w 5327009"/>
              <a:gd name="connsiteY1" fmla="*/ 0 h 369332"/>
              <a:gd name="connsiteX2" fmla="*/ 1331752 w 5327009"/>
              <a:gd name="connsiteY2" fmla="*/ 0 h 369332"/>
              <a:gd name="connsiteX3" fmla="*/ 1944358 w 5327009"/>
              <a:gd name="connsiteY3" fmla="*/ 0 h 369332"/>
              <a:gd name="connsiteX4" fmla="*/ 2450424 w 5327009"/>
              <a:gd name="connsiteY4" fmla="*/ 0 h 369332"/>
              <a:gd name="connsiteX5" fmla="*/ 3063030 w 5327009"/>
              <a:gd name="connsiteY5" fmla="*/ 0 h 369332"/>
              <a:gd name="connsiteX6" fmla="*/ 3782176 w 5327009"/>
              <a:gd name="connsiteY6" fmla="*/ 0 h 369332"/>
              <a:gd name="connsiteX7" fmla="*/ 4554593 w 5327009"/>
              <a:gd name="connsiteY7" fmla="*/ 0 h 369332"/>
              <a:gd name="connsiteX8" fmla="*/ 5327009 w 5327009"/>
              <a:gd name="connsiteY8" fmla="*/ 0 h 369332"/>
              <a:gd name="connsiteX9" fmla="*/ 5327009 w 5327009"/>
              <a:gd name="connsiteY9" fmla="*/ 369332 h 369332"/>
              <a:gd name="connsiteX10" fmla="*/ 4714403 w 5327009"/>
              <a:gd name="connsiteY10" fmla="*/ 369332 h 369332"/>
              <a:gd name="connsiteX11" fmla="*/ 4208337 w 5327009"/>
              <a:gd name="connsiteY11" fmla="*/ 369332 h 369332"/>
              <a:gd name="connsiteX12" fmla="*/ 3702271 w 5327009"/>
              <a:gd name="connsiteY12" fmla="*/ 369332 h 369332"/>
              <a:gd name="connsiteX13" fmla="*/ 3142935 w 5327009"/>
              <a:gd name="connsiteY13" fmla="*/ 369332 h 369332"/>
              <a:gd name="connsiteX14" fmla="*/ 2370519 w 5327009"/>
              <a:gd name="connsiteY14" fmla="*/ 369332 h 369332"/>
              <a:gd name="connsiteX15" fmla="*/ 1757913 w 5327009"/>
              <a:gd name="connsiteY15" fmla="*/ 369332 h 369332"/>
              <a:gd name="connsiteX16" fmla="*/ 1198577 w 5327009"/>
              <a:gd name="connsiteY16" fmla="*/ 369332 h 369332"/>
              <a:gd name="connsiteX17" fmla="*/ 639241 w 5327009"/>
              <a:gd name="connsiteY17" fmla="*/ 369332 h 369332"/>
              <a:gd name="connsiteX18" fmla="*/ 0 w 5327009"/>
              <a:gd name="connsiteY18" fmla="*/ 369332 h 369332"/>
              <a:gd name="connsiteX19" fmla="*/ 0 w 5327009"/>
              <a:gd name="connsiteY19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327009" h="369332" fill="none" extrusionOk="0">
                <a:moveTo>
                  <a:pt x="0" y="0"/>
                </a:moveTo>
                <a:cubicBezTo>
                  <a:pt x="146437" y="-21657"/>
                  <a:pt x="438552" y="-18357"/>
                  <a:pt x="612606" y="0"/>
                </a:cubicBezTo>
                <a:cubicBezTo>
                  <a:pt x="786660" y="18357"/>
                  <a:pt x="1114491" y="-2264"/>
                  <a:pt x="1331752" y="0"/>
                </a:cubicBezTo>
                <a:cubicBezTo>
                  <a:pt x="1549013" y="2264"/>
                  <a:pt x="1749003" y="-13120"/>
                  <a:pt x="1944358" y="0"/>
                </a:cubicBezTo>
                <a:cubicBezTo>
                  <a:pt x="2139713" y="13120"/>
                  <a:pt x="2328781" y="10672"/>
                  <a:pt x="2450424" y="0"/>
                </a:cubicBezTo>
                <a:cubicBezTo>
                  <a:pt x="2572067" y="-10672"/>
                  <a:pt x="2794176" y="17285"/>
                  <a:pt x="3063030" y="0"/>
                </a:cubicBezTo>
                <a:cubicBezTo>
                  <a:pt x="3331884" y="-17285"/>
                  <a:pt x="3585302" y="-1722"/>
                  <a:pt x="3782176" y="0"/>
                </a:cubicBezTo>
                <a:cubicBezTo>
                  <a:pt x="3979050" y="1722"/>
                  <a:pt x="4236235" y="31757"/>
                  <a:pt x="4554593" y="0"/>
                </a:cubicBezTo>
                <a:cubicBezTo>
                  <a:pt x="4872951" y="-31757"/>
                  <a:pt x="5099980" y="-24521"/>
                  <a:pt x="5327009" y="0"/>
                </a:cubicBezTo>
                <a:cubicBezTo>
                  <a:pt x="5336289" y="96797"/>
                  <a:pt x="5318211" y="240256"/>
                  <a:pt x="5327009" y="369332"/>
                </a:cubicBezTo>
                <a:cubicBezTo>
                  <a:pt x="5201775" y="373298"/>
                  <a:pt x="4838061" y="394349"/>
                  <a:pt x="4714403" y="369332"/>
                </a:cubicBezTo>
                <a:cubicBezTo>
                  <a:pt x="4590745" y="344315"/>
                  <a:pt x="4413813" y="386875"/>
                  <a:pt x="4208337" y="369332"/>
                </a:cubicBezTo>
                <a:cubicBezTo>
                  <a:pt x="4002861" y="351789"/>
                  <a:pt x="3902742" y="355206"/>
                  <a:pt x="3702271" y="369332"/>
                </a:cubicBezTo>
                <a:cubicBezTo>
                  <a:pt x="3501800" y="383458"/>
                  <a:pt x="3291419" y="389300"/>
                  <a:pt x="3142935" y="369332"/>
                </a:cubicBezTo>
                <a:cubicBezTo>
                  <a:pt x="2994451" y="349364"/>
                  <a:pt x="2567415" y="373352"/>
                  <a:pt x="2370519" y="369332"/>
                </a:cubicBezTo>
                <a:cubicBezTo>
                  <a:pt x="2173623" y="365312"/>
                  <a:pt x="1947235" y="361927"/>
                  <a:pt x="1757913" y="369332"/>
                </a:cubicBezTo>
                <a:cubicBezTo>
                  <a:pt x="1568591" y="376737"/>
                  <a:pt x="1320037" y="368648"/>
                  <a:pt x="1198577" y="369332"/>
                </a:cubicBezTo>
                <a:cubicBezTo>
                  <a:pt x="1077117" y="370016"/>
                  <a:pt x="845850" y="393545"/>
                  <a:pt x="639241" y="369332"/>
                </a:cubicBezTo>
                <a:cubicBezTo>
                  <a:pt x="432632" y="345119"/>
                  <a:pt x="189251" y="369669"/>
                  <a:pt x="0" y="369332"/>
                </a:cubicBezTo>
                <a:cubicBezTo>
                  <a:pt x="-16131" y="278476"/>
                  <a:pt x="-11715" y="100682"/>
                  <a:pt x="0" y="0"/>
                </a:cubicBezTo>
                <a:close/>
              </a:path>
              <a:path w="5327009" h="369332" stroke="0" extrusionOk="0">
                <a:moveTo>
                  <a:pt x="0" y="0"/>
                </a:moveTo>
                <a:cubicBezTo>
                  <a:pt x="232410" y="6634"/>
                  <a:pt x="383414" y="7586"/>
                  <a:pt x="506066" y="0"/>
                </a:cubicBezTo>
                <a:cubicBezTo>
                  <a:pt x="628718" y="-7586"/>
                  <a:pt x="864484" y="-3593"/>
                  <a:pt x="1171942" y="0"/>
                </a:cubicBezTo>
                <a:cubicBezTo>
                  <a:pt x="1479400" y="3593"/>
                  <a:pt x="1537200" y="-27331"/>
                  <a:pt x="1731278" y="0"/>
                </a:cubicBezTo>
                <a:cubicBezTo>
                  <a:pt x="1925356" y="27331"/>
                  <a:pt x="2028239" y="-14002"/>
                  <a:pt x="2290614" y="0"/>
                </a:cubicBezTo>
                <a:cubicBezTo>
                  <a:pt x="2552989" y="14002"/>
                  <a:pt x="2786076" y="-32082"/>
                  <a:pt x="2956490" y="0"/>
                </a:cubicBezTo>
                <a:cubicBezTo>
                  <a:pt x="3126904" y="32082"/>
                  <a:pt x="3215664" y="16039"/>
                  <a:pt x="3462556" y="0"/>
                </a:cubicBezTo>
                <a:cubicBezTo>
                  <a:pt x="3709448" y="-16039"/>
                  <a:pt x="3872458" y="-24379"/>
                  <a:pt x="4181702" y="0"/>
                </a:cubicBezTo>
                <a:cubicBezTo>
                  <a:pt x="4490946" y="24379"/>
                  <a:pt x="4518785" y="-16204"/>
                  <a:pt x="4741038" y="0"/>
                </a:cubicBezTo>
                <a:cubicBezTo>
                  <a:pt x="4963291" y="16204"/>
                  <a:pt x="5193480" y="-25413"/>
                  <a:pt x="5327009" y="0"/>
                </a:cubicBezTo>
                <a:cubicBezTo>
                  <a:pt x="5315388" y="156728"/>
                  <a:pt x="5324637" y="266507"/>
                  <a:pt x="5327009" y="369332"/>
                </a:cubicBezTo>
                <a:cubicBezTo>
                  <a:pt x="5197654" y="383179"/>
                  <a:pt x="5017735" y="339638"/>
                  <a:pt x="4714403" y="369332"/>
                </a:cubicBezTo>
                <a:cubicBezTo>
                  <a:pt x="4411071" y="399026"/>
                  <a:pt x="4275228" y="345904"/>
                  <a:pt x="3995257" y="369332"/>
                </a:cubicBezTo>
                <a:cubicBezTo>
                  <a:pt x="3715286" y="392760"/>
                  <a:pt x="3641814" y="386898"/>
                  <a:pt x="3435921" y="369332"/>
                </a:cubicBezTo>
                <a:cubicBezTo>
                  <a:pt x="3230028" y="351766"/>
                  <a:pt x="2944511" y="339564"/>
                  <a:pt x="2663505" y="369332"/>
                </a:cubicBezTo>
                <a:cubicBezTo>
                  <a:pt x="2382499" y="399100"/>
                  <a:pt x="2050056" y="377839"/>
                  <a:pt x="1891088" y="369332"/>
                </a:cubicBezTo>
                <a:cubicBezTo>
                  <a:pt x="1732120" y="360825"/>
                  <a:pt x="1475827" y="393346"/>
                  <a:pt x="1331752" y="369332"/>
                </a:cubicBezTo>
                <a:cubicBezTo>
                  <a:pt x="1187677" y="345318"/>
                  <a:pt x="804041" y="355582"/>
                  <a:pt x="612606" y="369332"/>
                </a:cubicBezTo>
                <a:cubicBezTo>
                  <a:pt x="421171" y="383082"/>
                  <a:pt x="273607" y="350093"/>
                  <a:pt x="0" y="369332"/>
                </a:cubicBezTo>
                <a:cubicBezTo>
                  <a:pt x="6312" y="251537"/>
                  <a:pt x="-3205" y="10012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34550317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Book Antiqua" panose="02040602050305030304" pitchFamily="18" charset="0"/>
              </a:rPr>
              <a:t>Москвич-412 на водородном топливе 1976-й год</a:t>
            </a:r>
          </a:p>
        </p:txBody>
      </p:sp>
    </p:spTree>
    <p:extLst>
      <p:ext uri="{BB962C8B-B14F-4D97-AF65-F5344CB8AC3E}">
        <p14:creationId xmlns:p14="http://schemas.microsoft.com/office/powerpoint/2010/main" val="363987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04B02D-34C2-4280-9E27-B7DD8B8E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9302" y="936876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Причины интереса к водородному транспорту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5ED8BEA-90E9-45B7-A762-26394FE82B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281" y="176168"/>
            <a:ext cx="4134475" cy="3100856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В марте- рост цен, а что ожидать в апреле? RMS">
            <a:extLst>
              <a:ext uri="{FF2B5EF4-FFF2-40B4-BE49-F238E27FC236}">
                <a16:creationId xmlns:a16="http://schemas.microsoft.com/office/drawing/2014/main" xmlns="" id="{9D6F33AF-7FAD-4CD8-978C-28E65E916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80" y="3429000"/>
            <a:ext cx="3550072" cy="3264434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xmlns="" id="{66B19E1E-3115-4E38-A2BE-E646465973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93079" y="2634144"/>
            <a:ext cx="5280863" cy="192946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Book Antiqua" panose="02040602050305030304" pitchFamily="18" charset="0"/>
              </a:rPr>
              <a:t>Сокращение потребления ископаемых углеводородных топлив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Book Antiqua" panose="02040602050305030304" pitchFamily="18" charset="0"/>
              </a:rPr>
              <a:t>Продвижение в решении экологической проблемы загрязнения атмосферы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Book Antiqua" panose="02040602050305030304" pitchFamily="18" charset="0"/>
              </a:rPr>
              <a:t>Рост цен на энергоносители</a:t>
            </a:r>
          </a:p>
        </p:txBody>
      </p:sp>
    </p:spTree>
    <p:extLst>
      <p:ext uri="{BB962C8B-B14F-4D97-AF65-F5344CB8AC3E}">
        <p14:creationId xmlns:p14="http://schemas.microsoft.com/office/powerpoint/2010/main" val="2655717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D52F42-40BF-4EC2-B25A-E867699E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водородный двигатель?</a:t>
            </a:r>
          </a:p>
        </p:txBody>
      </p:sp>
      <p:pic>
        <p:nvPicPr>
          <p:cNvPr id="5122" name="Picture 2" descr="Схема работы водородного двигателя">
            <a:extLst>
              <a:ext uri="{FF2B5EF4-FFF2-40B4-BE49-F238E27FC236}">
                <a16:creationId xmlns:a16="http://schemas.microsoft.com/office/drawing/2014/main" xmlns="" id="{4DC707FD-9549-4418-BEC9-B62CC58C27D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198" y="2638425"/>
            <a:ext cx="3479866" cy="3101975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oyota начала испытания двигателя внутреннего сгорания на водороде — Motor">
            <a:extLst>
              <a:ext uri="{FF2B5EF4-FFF2-40B4-BE49-F238E27FC236}">
                <a16:creationId xmlns:a16="http://schemas.microsoft.com/office/drawing/2014/main" xmlns="" id="{CD750B23-C452-4271-B8C7-75D868997EA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2767421"/>
            <a:ext cx="4270375" cy="2843981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482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954DBF-C68F-4404-A83B-C1EA95208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5253" y="121413"/>
            <a:ext cx="4486656" cy="1141497"/>
          </a:xfrm>
        </p:spPr>
        <p:txBody>
          <a:bodyPr/>
          <a:lstStyle/>
          <a:p>
            <a:r>
              <a:rPr lang="ru-RU" dirty="0"/>
              <a:t>Плюсы водородного двигателя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2E4896-C901-4D67-9B09-E69955312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27719" y="2459349"/>
            <a:ext cx="4921724" cy="3706559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•</a:t>
            </a:r>
            <a:r>
              <a:rPr lang="ru-RU" sz="2400" dirty="0">
                <a:solidFill>
                  <a:schemeClr val="tx1"/>
                </a:solidFill>
                <a:latin typeface="Book Antiqua" panose="02040602050305030304" pitchFamily="18" charset="0"/>
              </a:rPr>
              <a:t>Экологичность при использовании</a:t>
            </a:r>
          </a:p>
          <a:p>
            <a:r>
              <a:rPr lang="ru-RU" sz="2400" dirty="0">
                <a:solidFill>
                  <a:schemeClr val="tx1"/>
                </a:solidFill>
                <a:latin typeface="Book Antiqua" panose="02040602050305030304" pitchFamily="18" charset="0"/>
              </a:rPr>
              <a:t>•Высокий КПД</a:t>
            </a:r>
          </a:p>
          <a:p>
            <a:r>
              <a:rPr lang="ru-RU" sz="2400" dirty="0">
                <a:solidFill>
                  <a:schemeClr val="tx1"/>
                </a:solidFill>
                <a:latin typeface="Book Antiqua" panose="02040602050305030304" pitchFamily="18" charset="0"/>
              </a:rPr>
              <a:t>•Бесшумная работа двигателя</a:t>
            </a:r>
          </a:p>
          <a:p>
            <a:r>
              <a:rPr lang="ru-RU" sz="2400" dirty="0">
                <a:solidFill>
                  <a:schemeClr val="tx1"/>
                </a:solidFill>
                <a:latin typeface="Book Antiqua" panose="02040602050305030304" pitchFamily="18" charset="0"/>
              </a:rPr>
              <a:t>•Более быстрая заправка</a:t>
            </a:r>
          </a:p>
          <a:p>
            <a:r>
              <a:rPr lang="ru-RU" sz="2400" dirty="0">
                <a:solidFill>
                  <a:schemeClr val="tx1"/>
                </a:solidFill>
                <a:latin typeface="Book Antiqua" panose="02040602050305030304" pitchFamily="18" charset="0"/>
              </a:rPr>
              <a:t>•Сокращение зависимости от углеводородов</a:t>
            </a:r>
          </a:p>
        </p:txBody>
      </p:sp>
      <p:pic>
        <p:nvPicPr>
          <p:cNvPr id="6146" name="Picture 2" descr="В России появилась первая водородная заправка - читайте в разделе Новости в  Журнале Авто.ру">
            <a:extLst>
              <a:ext uri="{FF2B5EF4-FFF2-40B4-BE49-F238E27FC236}">
                <a16:creationId xmlns:a16="http://schemas.microsoft.com/office/drawing/2014/main" xmlns="" id="{4A20E664-2D0D-44DD-99C6-953A8CBDE0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979" y="692161"/>
            <a:ext cx="3657600" cy="2057400"/>
          </a:xfrm>
          <a:prstGeom prst="rect">
            <a:avLst/>
          </a:prstGeom>
          <a:ln w="38100" cap="sq">
            <a:solidFill>
              <a:srgbClr val="AAD8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Финляндия хочет сделать ставку на &quot;зеленый&quot; водород • ТЭКНОБЛОГ">
            <a:extLst>
              <a:ext uri="{FF2B5EF4-FFF2-40B4-BE49-F238E27FC236}">
                <a16:creationId xmlns:a16="http://schemas.microsoft.com/office/drawing/2014/main" xmlns="" id="{71603325-6A3C-4122-ACF4-C11C4C6A8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15" y="3348582"/>
            <a:ext cx="3723767" cy="2482511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262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36FA04-9B36-442A-B6C4-57E86D205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580" y="113024"/>
            <a:ext cx="4486656" cy="1141497"/>
          </a:xfrm>
        </p:spPr>
        <p:txBody>
          <a:bodyPr/>
          <a:lstStyle/>
          <a:p>
            <a:r>
              <a:rPr lang="ru-RU" dirty="0"/>
              <a:t>Минусы водородного двигателя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530CAE7-454A-4577-BA75-F19DF0ADB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55012" y="2769228"/>
            <a:ext cx="4413406" cy="233127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•</a:t>
            </a:r>
            <a:r>
              <a:rPr lang="ru-RU" sz="2000" dirty="0">
                <a:solidFill>
                  <a:schemeClr val="tx1"/>
                </a:solidFill>
                <a:latin typeface="Book Antiqua" panose="02040602050305030304" pitchFamily="18" charset="0"/>
              </a:rPr>
              <a:t>Высокая стоимость</a:t>
            </a:r>
          </a:p>
          <a:p>
            <a:r>
              <a:rPr lang="ru-RU" sz="2000" dirty="0">
                <a:solidFill>
                  <a:schemeClr val="tx1"/>
                </a:solidFill>
                <a:latin typeface="Book Antiqua" panose="02040602050305030304" pitchFamily="18" charset="0"/>
              </a:rPr>
              <a:t>•Проблемы с инфраструктурой</a:t>
            </a:r>
          </a:p>
          <a:p>
            <a:r>
              <a:rPr lang="ru-RU" sz="2000" dirty="0">
                <a:solidFill>
                  <a:schemeClr val="tx1"/>
                </a:solidFill>
                <a:latin typeface="Book Antiqua" panose="02040602050305030304" pitchFamily="18" charset="0"/>
              </a:rPr>
              <a:t>•Не самое экологичное производство</a:t>
            </a:r>
          </a:p>
          <a:p>
            <a:r>
              <a:rPr lang="ru-RU" sz="2000" dirty="0">
                <a:solidFill>
                  <a:schemeClr val="tx1"/>
                </a:solidFill>
                <a:latin typeface="Book Antiqua" panose="02040602050305030304" pitchFamily="18" charset="0"/>
              </a:rPr>
              <a:t>•Высокий риск</a:t>
            </a:r>
          </a:p>
        </p:txBody>
      </p:sp>
      <p:pic>
        <p:nvPicPr>
          <p:cNvPr id="7170" name="Picture 2" descr="Налоговики назвали люксовые авто, которые подлежат налогообложению в 2020  году (список) — Минфин">
            <a:extLst>
              <a:ext uri="{FF2B5EF4-FFF2-40B4-BE49-F238E27FC236}">
                <a16:creationId xmlns:a16="http://schemas.microsoft.com/office/drawing/2014/main" xmlns="" id="{66725443-D43B-497F-9E1B-602EACCCA7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13" y="113024"/>
            <a:ext cx="4124463" cy="2730844"/>
          </a:xfrm>
          <a:prstGeom prst="rect">
            <a:avLst/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Самовозгорание автомобиля. В чем может быть причина? | Bips.ru | Дзен">
            <a:extLst>
              <a:ext uri="{FF2B5EF4-FFF2-40B4-BE49-F238E27FC236}">
                <a16:creationId xmlns:a16="http://schemas.microsoft.com/office/drawing/2014/main" xmlns="" id="{F0D7CD4B-5CBB-4576-ABB4-7CF78D177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64" y="3219275"/>
            <a:ext cx="5099807" cy="2877141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662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58519A-05AF-43AD-BB32-E242581D8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Инфраструктура</a:t>
            </a:r>
          </a:p>
        </p:txBody>
      </p:sp>
      <p:pic>
        <p:nvPicPr>
          <p:cNvPr id="8198" name="Picture 6" descr="Разработана революционная технология использования водорода в качестве  автомобильного топлива |ТЕХНОЛОГИИ, ИНЖИНИРИНГ, ИННОВАЦИИ">
            <a:extLst>
              <a:ext uri="{FF2B5EF4-FFF2-40B4-BE49-F238E27FC236}">
                <a16:creationId xmlns:a16="http://schemas.microsoft.com/office/drawing/2014/main" xmlns="" id="{19B68239-FA0A-46EF-B2D2-DBA51DC8CE8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684" y="2513256"/>
            <a:ext cx="5111031" cy="2847975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18AC8375-A76C-46C2-961A-1AC33C18E4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85894" y="2610064"/>
            <a:ext cx="5411063" cy="2751167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0889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A53A25-5CB6-41E3-A946-FF12EA481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Перспективы технологий</a:t>
            </a:r>
          </a:p>
        </p:txBody>
      </p:sp>
      <p:pic>
        <p:nvPicPr>
          <p:cNvPr id="9218" name="Picture 2" descr="Водоробус на выставке">
            <a:extLst>
              <a:ext uri="{FF2B5EF4-FFF2-40B4-BE49-F238E27FC236}">
                <a16:creationId xmlns:a16="http://schemas.microsoft.com/office/drawing/2014/main" xmlns="" id="{15A0868B-A6B8-43F1-8731-92B084AD2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87" y="2265028"/>
            <a:ext cx="4254616" cy="319096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Фото: Shutterstock">
            <a:extLst>
              <a:ext uri="{FF2B5EF4-FFF2-40B4-BE49-F238E27FC236}">
                <a16:creationId xmlns:a16="http://schemas.microsoft.com/office/drawing/2014/main" xmlns="" id="{24E4EDFF-07AC-4797-853A-B04A88AF8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366" y="3860509"/>
            <a:ext cx="4559793" cy="2848222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араллелограмм 4">
            <a:extLst>
              <a:ext uri="{FF2B5EF4-FFF2-40B4-BE49-F238E27FC236}">
                <a16:creationId xmlns:a16="http://schemas.microsoft.com/office/drawing/2014/main" xmlns="" id="{CE8CA64B-BED4-4B58-B33F-B06C2A729A41}"/>
              </a:ext>
            </a:extLst>
          </p:cNvPr>
          <p:cNvSpPr/>
          <p:nvPr/>
        </p:nvSpPr>
        <p:spPr>
          <a:xfrm>
            <a:off x="4903366" y="2373915"/>
            <a:ext cx="2554447" cy="394452"/>
          </a:xfrm>
          <a:custGeom>
            <a:avLst/>
            <a:gdLst>
              <a:gd name="connsiteX0" fmla="*/ 0 w 2554447"/>
              <a:gd name="connsiteY0" fmla="*/ 394452 h 394452"/>
              <a:gd name="connsiteX1" fmla="*/ 98613 w 2554447"/>
              <a:gd name="connsiteY1" fmla="*/ 0 h 394452"/>
              <a:gd name="connsiteX2" fmla="*/ 2554447 w 2554447"/>
              <a:gd name="connsiteY2" fmla="*/ 0 h 394452"/>
              <a:gd name="connsiteX3" fmla="*/ 2455834 w 2554447"/>
              <a:gd name="connsiteY3" fmla="*/ 394452 h 394452"/>
              <a:gd name="connsiteX4" fmla="*/ 0 w 2554447"/>
              <a:gd name="connsiteY4" fmla="*/ 394452 h 394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447" h="394452" fill="none" extrusionOk="0">
                <a:moveTo>
                  <a:pt x="0" y="394452"/>
                </a:moveTo>
                <a:cubicBezTo>
                  <a:pt x="19002" y="250319"/>
                  <a:pt x="66266" y="45116"/>
                  <a:pt x="98613" y="0"/>
                </a:cubicBezTo>
                <a:cubicBezTo>
                  <a:pt x="453838" y="44044"/>
                  <a:pt x="2041091" y="28913"/>
                  <a:pt x="2554447" y="0"/>
                </a:cubicBezTo>
                <a:cubicBezTo>
                  <a:pt x="2501970" y="142401"/>
                  <a:pt x="2453341" y="283232"/>
                  <a:pt x="2455834" y="394452"/>
                </a:cubicBezTo>
                <a:cubicBezTo>
                  <a:pt x="2161923" y="520146"/>
                  <a:pt x="978776" y="289174"/>
                  <a:pt x="0" y="394452"/>
                </a:cubicBezTo>
                <a:close/>
              </a:path>
              <a:path w="2554447" h="394452" stroke="0" extrusionOk="0">
                <a:moveTo>
                  <a:pt x="0" y="394452"/>
                </a:moveTo>
                <a:cubicBezTo>
                  <a:pt x="19200" y="276691"/>
                  <a:pt x="86775" y="103952"/>
                  <a:pt x="98613" y="0"/>
                </a:cubicBezTo>
                <a:cubicBezTo>
                  <a:pt x="1112243" y="-87433"/>
                  <a:pt x="2171241" y="-138685"/>
                  <a:pt x="2554447" y="0"/>
                </a:cubicBezTo>
                <a:cubicBezTo>
                  <a:pt x="2511488" y="69956"/>
                  <a:pt x="2463641" y="290016"/>
                  <a:pt x="2455834" y="394452"/>
                </a:cubicBezTo>
                <a:cubicBezTo>
                  <a:pt x="2202217" y="313271"/>
                  <a:pt x="714685" y="297383"/>
                  <a:pt x="0" y="394452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887000335">
                  <a:prstGeom prst="parallelogram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Book Antiqua" panose="02040602050305030304" pitchFamily="18" charset="0"/>
              </a:rPr>
              <a:t>Долговечность</a:t>
            </a:r>
          </a:p>
        </p:txBody>
      </p:sp>
      <p:sp>
        <p:nvSpPr>
          <p:cNvPr id="10" name="Параллелограмм 9">
            <a:extLst>
              <a:ext uri="{FF2B5EF4-FFF2-40B4-BE49-F238E27FC236}">
                <a16:creationId xmlns:a16="http://schemas.microsoft.com/office/drawing/2014/main" xmlns="" id="{A3A70714-6659-44D3-B10A-AABA1A25F3FE}"/>
              </a:ext>
            </a:extLst>
          </p:cNvPr>
          <p:cNvSpPr/>
          <p:nvPr/>
        </p:nvSpPr>
        <p:spPr>
          <a:xfrm>
            <a:off x="7260538" y="2843513"/>
            <a:ext cx="4827998" cy="721808"/>
          </a:xfrm>
          <a:custGeom>
            <a:avLst/>
            <a:gdLst>
              <a:gd name="connsiteX0" fmla="*/ 0 w 4827998"/>
              <a:gd name="connsiteY0" fmla="*/ 721808 h 721808"/>
              <a:gd name="connsiteX1" fmla="*/ 180452 w 4827998"/>
              <a:gd name="connsiteY1" fmla="*/ 0 h 721808"/>
              <a:gd name="connsiteX2" fmla="*/ 4827998 w 4827998"/>
              <a:gd name="connsiteY2" fmla="*/ 0 h 721808"/>
              <a:gd name="connsiteX3" fmla="*/ 4647546 w 4827998"/>
              <a:gd name="connsiteY3" fmla="*/ 721808 h 721808"/>
              <a:gd name="connsiteX4" fmla="*/ 0 w 4827998"/>
              <a:gd name="connsiteY4" fmla="*/ 721808 h 72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7998" h="721808" fill="none" extrusionOk="0">
                <a:moveTo>
                  <a:pt x="0" y="721808"/>
                </a:moveTo>
                <a:cubicBezTo>
                  <a:pt x="75297" y="497858"/>
                  <a:pt x="155235" y="349664"/>
                  <a:pt x="180452" y="0"/>
                </a:cubicBezTo>
                <a:cubicBezTo>
                  <a:pt x="1294271" y="73771"/>
                  <a:pt x="4185737" y="155883"/>
                  <a:pt x="4827998" y="0"/>
                </a:cubicBezTo>
                <a:cubicBezTo>
                  <a:pt x="4733956" y="351782"/>
                  <a:pt x="4701436" y="461395"/>
                  <a:pt x="4647546" y="721808"/>
                </a:cubicBezTo>
                <a:cubicBezTo>
                  <a:pt x="3821182" y="569400"/>
                  <a:pt x="1616149" y="647940"/>
                  <a:pt x="0" y="721808"/>
                </a:cubicBezTo>
                <a:close/>
              </a:path>
              <a:path w="4827998" h="721808" stroke="0" extrusionOk="0">
                <a:moveTo>
                  <a:pt x="0" y="721808"/>
                </a:moveTo>
                <a:cubicBezTo>
                  <a:pt x="66866" y="414690"/>
                  <a:pt x="73739" y="253321"/>
                  <a:pt x="180452" y="0"/>
                </a:cubicBezTo>
                <a:cubicBezTo>
                  <a:pt x="1537370" y="-60713"/>
                  <a:pt x="3190660" y="61072"/>
                  <a:pt x="4827998" y="0"/>
                </a:cubicBezTo>
                <a:cubicBezTo>
                  <a:pt x="4801854" y="252777"/>
                  <a:pt x="4630258" y="582823"/>
                  <a:pt x="4647546" y="721808"/>
                </a:cubicBezTo>
                <a:cubicBezTo>
                  <a:pt x="4153992" y="746260"/>
                  <a:pt x="2009952" y="789471"/>
                  <a:pt x="0" y="721808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981765707">
                  <a:prstGeom prst="parallelogram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50000"/>
              </a:lnSpc>
            </a:pPr>
            <a:r>
              <a:rPr lang="ru-RU" dirty="0">
                <a:solidFill>
                  <a:schemeClr val="tx1"/>
                </a:solidFill>
                <a:latin typeface="Book Antiqua" panose="02040602050305030304" pitchFamily="18" charset="0"/>
              </a:rPr>
              <a:t>Стационарное резервное питание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295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129</TotalTime>
  <Words>161</Words>
  <Application>Microsoft Office PowerPoint</Application>
  <PresentationFormat>Широкоэкранный</PresentationFormat>
  <Paragraphs>30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Book Antiqua</vt:lpstr>
      <vt:lpstr>Calibri</vt:lpstr>
      <vt:lpstr>Corbel</vt:lpstr>
      <vt:lpstr>Gill Sans MT</vt:lpstr>
      <vt:lpstr>Times New Roman</vt:lpstr>
      <vt:lpstr>Посылка</vt:lpstr>
      <vt:lpstr>Автомобили на водородном топливе: преимущества и недостатки</vt:lpstr>
      <vt:lpstr>Водородный транспорт — это различные транспортные средства, использующие в качестве топлива водород.</vt:lpstr>
      <vt:lpstr>История</vt:lpstr>
      <vt:lpstr>Причины интереса к водородному транспорту</vt:lpstr>
      <vt:lpstr>Как работает водородный двигатель?</vt:lpstr>
      <vt:lpstr>Плюсы водородного двигателя</vt:lpstr>
      <vt:lpstr>Минусы водородного двигателя</vt:lpstr>
      <vt:lpstr>Инфраструктура</vt:lpstr>
      <vt:lpstr>Перспективы технологий</vt:lpstr>
      <vt:lpstr>Развитие водородной энергетики — перспективное направление для России, в связи с тенденцией перевода автопарка страны на экологически чистое топливо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Водородный транспорт и инфраструктура</dc:title>
  <dc:creator>Анастасия Щедрина</dc:creator>
  <cp:lastModifiedBy>Аверьянов Алексей Станиславович</cp:lastModifiedBy>
  <cp:revision>16</cp:revision>
  <dcterms:created xsi:type="dcterms:W3CDTF">2024-03-19T16:40:05Z</dcterms:created>
  <dcterms:modified xsi:type="dcterms:W3CDTF">2024-03-27T07:17:47Z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